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B46027-71CC-42B1-ADD0-CF20D12C0C1E}" type="datetimeFigureOut">
              <a:rPr lang="en-US" smtClean="0"/>
              <a:pPr/>
              <a:t>11/24/2018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C6E5C-C99B-4605-BC9C-04434C13570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B46027-71CC-42B1-ADD0-CF20D12C0C1E}" type="datetimeFigureOut">
              <a:rPr lang="en-US" smtClean="0"/>
              <a:pPr/>
              <a:t>11/24/2018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C6E5C-C99B-4605-BC9C-04434C13570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B46027-71CC-42B1-ADD0-CF20D12C0C1E}" type="datetimeFigureOut">
              <a:rPr lang="en-US" smtClean="0"/>
              <a:pPr/>
              <a:t>11/24/2018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C6E5C-C99B-4605-BC9C-04434C13570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B46027-71CC-42B1-ADD0-CF20D12C0C1E}" type="datetimeFigureOut">
              <a:rPr lang="en-US" smtClean="0"/>
              <a:pPr/>
              <a:t>11/24/2018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C6E5C-C99B-4605-BC9C-04434C13570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B46027-71CC-42B1-ADD0-CF20D12C0C1E}" type="datetimeFigureOut">
              <a:rPr lang="en-US" smtClean="0"/>
              <a:pPr/>
              <a:t>11/24/2018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C6E5C-C99B-4605-BC9C-04434C13570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B46027-71CC-42B1-ADD0-CF20D12C0C1E}" type="datetimeFigureOut">
              <a:rPr lang="en-US" smtClean="0"/>
              <a:pPr/>
              <a:t>11/24/2018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C6E5C-C99B-4605-BC9C-04434C13570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B46027-71CC-42B1-ADD0-CF20D12C0C1E}" type="datetimeFigureOut">
              <a:rPr lang="en-US" smtClean="0"/>
              <a:pPr/>
              <a:t>11/24/2018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0C6E5C-C99B-4605-BC9C-04434C13570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B46027-71CC-42B1-ADD0-CF20D12C0C1E}" type="datetimeFigureOut">
              <a:rPr lang="en-US" smtClean="0"/>
              <a:pPr/>
              <a:t>11/24/2018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0C6E5C-C99B-4605-BC9C-04434C13570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B46027-71CC-42B1-ADD0-CF20D12C0C1E}" type="datetimeFigureOut">
              <a:rPr lang="en-US" smtClean="0"/>
              <a:pPr/>
              <a:t>11/24/2018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0C6E5C-C99B-4605-BC9C-04434C13570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B46027-71CC-42B1-ADD0-CF20D12C0C1E}" type="datetimeFigureOut">
              <a:rPr lang="en-US" smtClean="0"/>
              <a:pPr/>
              <a:t>11/24/2018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C6E5C-C99B-4605-BC9C-04434C13570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B46027-71CC-42B1-ADD0-CF20D12C0C1E}" type="datetimeFigureOut">
              <a:rPr lang="en-US" smtClean="0"/>
              <a:pPr/>
              <a:t>11/24/2018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C6E5C-C99B-4605-BC9C-04434C13570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B46027-71CC-42B1-ADD0-CF20D12C0C1E}" type="datetimeFigureOut">
              <a:rPr lang="en-US" smtClean="0"/>
              <a:pPr/>
              <a:t>11/24/2018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0C6E5C-C99B-4605-BC9C-04434C13570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676399"/>
          </a:xfrm>
        </p:spPr>
        <p:txBody>
          <a:bodyPr/>
          <a:lstStyle/>
          <a:p>
            <a:r>
              <a:rPr lang="en-US" dirty="0" smtClean="0"/>
              <a:t>Banking</a:t>
            </a:r>
            <a:endParaRPr lang="en-US" dirty="0"/>
          </a:p>
        </p:txBody>
      </p:sp>
      <p:sp>
        <p:nvSpPr>
          <p:cNvPr id="3" name="Subtitle 2"/>
          <p:cNvSpPr>
            <a:spLocks noGrp="1"/>
          </p:cNvSpPr>
          <p:nvPr>
            <p:ph type="subTitle" idx="1"/>
          </p:nvPr>
        </p:nvSpPr>
        <p:spPr/>
        <p:txBody>
          <a:bodyPr/>
          <a:lstStyle/>
          <a:p>
            <a:endParaRPr lang="en-US"/>
          </a:p>
        </p:txBody>
      </p:sp>
      <p:pic>
        <p:nvPicPr>
          <p:cNvPr id="1026" name="Picture 2" descr="C:\Users\commerceS2\Desktop\Gokila\ba1.jpg"/>
          <p:cNvPicPr>
            <a:picLocks noChangeAspect="1" noChangeArrowheads="1"/>
          </p:cNvPicPr>
          <p:nvPr/>
        </p:nvPicPr>
        <p:blipFill>
          <a:blip r:embed="rId2"/>
          <a:srcRect/>
          <a:stretch>
            <a:fillRect/>
          </a:stretch>
        </p:blipFill>
        <p:spPr bwMode="auto">
          <a:xfrm>
            <a:off x="914400" y="2133600"/>
            <a:ext cx="7543800" cy="44958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Non-Scheduled Banks</a:t>
            </a:r>
            <a:endParaRPr lang="en-US" dirty="0"/>
          </a:p>
        </p:txBody>
      </p:sp>
      <p:sp>
        <p:nvSpPr>
          <p:cNvPr id="3" name="Content Placeholder 2"/>
          <p:cNvSpPr>
            <a:spLocks noGrp="1"/>
          </p:cNvSpPr>
          <p:nvPr>
            <p:ph idx="1"/>
          </p:nvPr>
        </p:nvSpPr>
        <p:spPr>
          <a:xfrm>
            <a:off x="457200" y="1600200"/>
            <a:ext cx="4114800" cy="4525963"/>
          </a:xfrm>
        </p:spPr>
        <p:txBody>
          <a:bodyPr/>
          <a:lstStyle/>
          <a:p>
            <a:r>
              <a:rPr lang="en-US" dirty="0" smtClean="0"/>
              <a:t> </a:t>
            </a:r>
            <a:r>
              <a:rPr lang="en-US" dirty="0" smtClean="0"/>
              <a:t>Non-scheduled </a:t>
            </a:r>
            <a:r>
              <a:rPr lang="en-US" dirty="0" smtClean="0"/>
              <a:t>banks are the banks that do not adhere to the norms prescribed by the Reserve Bank of India (RBI).</a:t>
            </a:r>
            <a:endParaRPr lang="en-US" dirty="0"/>
          </a:p>
        </p:txBody>
      </p:sp>
      <p:sp>
        <p:nvSpPr>
          <p:cNvPr id="4" name="Rectangle 3"/>
          <p:cNvSpPr/>
          <p:nvPr/>
        </p:nvSpPr>
        <p:spPr>
          <a:xfrm>
            <a:off x="4648200" y="1582341"/>
            <a:ext cx="4114800" cy="5324535"/>
          </a:xfrm>
          <a:prstGeom prst="rect">
            <a:avLst/>
          </a:prstGeom>
        </p:spPr>
        <p:txBody>
          <a:bodyPr wrap="square">
            <a:spAutoFit/>
          </a:bodyPr>
          <a:lstStyle/>
          <a:p>
            <a:r>
              <a:rPr lang="en-US" sz="2000" dirty="0" smtClean="0">
                <a:latin typeface="Times New Roman" pitchFamily="18" charset="0"/>
                <a:cs typeface="Times New Roman" pitchFamily="18" charset="0"/>
              </a:rPr>
              <a:t>Andaman and Nicobar State Co-operative Bank Ltd. 2 Arunachal State Co-operative Apex Bank Ltd. 3 Assam Co-operative Apex Bank Ltd. 4 Chandigarh State Co-operative Bank Ltd. 5 Delhi State Cooperative Bank Ltd. 6 Jammu and Kashmir State Co-operative Bank Ltd. 7 Jharkhand State Cooperative Bank Ltd. 8 Manipur State Co-operative Bank Ltd. 9 Meghalaya Co-operative Apex Bank Ltd. 10 Mizoram Co-operative Apex Bank Ltd. 11 Nagaland State Co-operative Bank Ltd. 12 Sikkim State Co-operative Bank Ltd. 13 Tripura State Co-operative Bank Ltd.</a:t>
            </a:r>
            <a:endParaRPr lang="en-US" sz="2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of Banking</a:t>
            </a:r>
            <a:endParaRPr lang="en-US" dirty="0"/>
          </a:p>
        </p:txBody>
      </p:sp>
      <p:sp>
        <p:nvSpPr>
          <p:cNvPr id="3" name="Content Placeholder 2"/>
          <p:cNvSpPr>
            <a:spLocks noGrp="1"/>
          </p:cNvSpPr>
          <p:nvPr>
            <p:ph idx="1"/>
          </p:nvPr>
        </p:nvSpPr>
        <p:spPr>
          <a:xfrm>
            <a:off x="457200" y="1600200"/>
            <a:ext cx="5105400" cy="4953000"/>
          </a:xfrm>
        </p:spPr>
        <p:txBody>
          <a:bodyPr/>
          <a:lstStyle/>
          <a:p>
            <a:pPr>
              <a:buNone/>
            </a:pPr>
            <a:r>
              <a:rPr lang="en-US" dirty="0"/>
              <a:t>Banking is an industry that handles cash, credit, and other financial transactions. Banks provide a safe place to store extra cash and credit.</a:t>
            </a:r>
          </a:p>
        </p:txBody>
      </p:sp>
      <p:pic>
        <p:nvPicPr>
          <p:cNvPr id="2050" name="Picture 2" descr="C:\Users\commerceS2\Desktop\Gokila\ba2.jpg"/>
          <p:cNvPicPr>
            <a:picLocks noChangeAspect="1" noChangeArrowheads="1"/>
          </p:cNvPicPr>
          <p:nvPr/>
        </p:nvPicPr>
        <p:blipFill>
          <a:blip r:embed="rId2"/>
          <a:srcRect/>
          <a:stretch>
            <a:fillRect/>
          </a:stretch>
        </p:blipFill>
        <p:spPr bwMode="auto">
          <a:xfrm>
            <a:off x="5486400" y="1905000"/>
            <a:ext cx="3429000" cy="39624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Banking</a:t>
            </a:r>
            <a:endParaRPr lang="en-US" dirty="0"/>
          </a:p>
        </p:txBody>
      </p:sp>
      <p:sp>
        <p:nvSpPr>
          <p:cNvPr id="3" name="Content Placeholder 2"/>
          <p:cNvSpPr>
            <a:spLocks noGrp="1"/>
          </p:cNvSpPr>
          <p:nvPr>
            <p:ph idx="1"/>
          </p:nvPr>
        </p:nvSpPr>
        <p:spPr>
          <a:xfrm>
            <a:off x="457200" y="1600200"/>
            <a:ext cx="4495800" cy="5257800"/>
          </a:xfrm>
        </p:spPr>
        <p:txBody>
          <a:bodyPr>
            <a:normAutofit fontScale="92500" lnSpcReduction="10000"/>
          </a:bodyPr>
          <a:lstStyle/>
          <a:p>
            <a:pPr>
              <a:buNone/>
            </a:pPr>
            <a:r>
              <a:rPr lang="en-US" dirty="0"/>
              <a:t>As per Section 5(b) of the Banking Regulation Act, 1949 , "banking" means the accepting, for the purpose of lending or investment, of deposits of money from the public, repayable on demand or otherwise, and </a:t>
            </a:r>
            <a:r>
              <a:rPr lang="en-US" dirty="0" err="1"/>
              <a:t>withdrawable</a:t>
            </a:r>
            <a:r>
              <a:rPr lang="en-US" dirty="0"/>
              <a:t> by </a:t>
            </a:r>
            <a:r>
              <a:rPr lang="en-US" dirty="0" err="1"/>
              <a:t>cheque</a:t>
            </a:r>
            <a:r>
              <a:rPr lang="en-US" dirty="0"/>
              <a:t>, draft, order or otherwise.</a:t>
            </a:r>
          </a:p>
          <a:p>
            <a:endParaRPr lang="en-US" dirty="0"/>
          </a:p>
        </p:txBody>
      </p:sp>
      <p:pic>
        <p:nvPicPr>
          <p:cNvPr id="3074" name="Picture 2" descr="C:\Users\commerceS2\Desktop\Gokila\ba3.png"/>
          <p:cNvPicPr>
            <a:picLocks noChangeAspect="1" noChangeArrowheads="1"/>
          </p:cNvPicPr>
          <p:nvPr/>
        </p:nvPicPr>
        <p:blipFill>
          <a:blip r:embed="rId2"/>
          <a:srcRect/>
          <a:stretch>
            <a:fillRect/>
          </a:stretch>
        </p:blipFill>
        <p:spPr bwMode="auto">
          <a:xfrm>
            <a:off x="4876800" y="1524000"/>
            <a:ext cx="4038600" cy="48768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Bank</a:t>
            </a:r>
            <a:endParaRPr lang="en-US" dirty="0"/>
          </a:p>
        </p:txBody>
      </p:sp>
      <p:sp>
        <p:nvSpPr>
          <p:cNvPr id="3" name="Content Placeholder 2"/>
          <p:cNvSpPr>
            <a:spLocks noGrp="1"/>
          </p:cNvSpPr>
          <p:nvPr>
            <p:ph idx="1"/>
          </p:nvPr>
        </p:nvSpPr>
        <p:spPr>
          <a:xfrm>
            <a:off x="457200" y="1600200"/>
            <a:ext cx="4724400" cy="5105400"/>
          </a:xfrm>
        </p:spPr>
        <p:txBody>
          <a:bodyPr>
            <a:normAutofit fontScale="92500" lnSpcReduction="20000"/>
          </a:bodyPr>
          <a:lstStyle/>
          <a:p>
            <a:r>
              <a:rPr lang="en-US" dirty="0"/>
              <a:t> Bank of </a:t>
            </a:r>
            <a:r>
              <a:rPr lang="en-US" dirty="0" smtClean="0"/>
              <a:t>England (Issue of Banknotes)</a:t>
            </a:r>
            <a:r>
              <a:rPr lang="en-US" dirty="0"/>
              <a:t> </a:t>
            </a:r>
            <a:r>
              <a:rPr lang="en-US" dirty="0" smtClean="0"/>
              <a:t> - 1695</a:t>
            </a:r>
          </a:p>
          <a:p>
            <a:r>
              <a:rPr lang="en-US" dirty="0"/>
              <a:t> Royal Bank of </a:t>
            </a:r>
            <a:r>
              <a:rPr lang="en-US" dirty="0" smtClean="0"/>
              <a:t>Scotland (</a:t>
            </a:r>
            <a:r>
              <a:rPr lang="en-US" dirty="0"/>
              <a:t> </a:t>
            </a:r>
            <a:r>
              <a:rPr lang="en-US" dirty="0" smtClean="0"/>
              <a:t>Overdraft) – 1728</a:t>
            </a:r>
          </a:p>
          <a:p>
            <a:r>
              <a:rPr lang="en-US" dirty="0"/>
              <a:t>The word bank was borrowed </a:t>
            </a:r>
            <a:r>
              <a:rPr lang="en-US" dirty="0" smtClean="0"/>
              <a:t>in Middle English</a:t>
            </a:r>
            <a:r>
              <a:rPr lang="en-US" dirty="0"/>
              <a:t> </a:t>
            </a:r>
            <a:r>
              <a:rPr lang="en-US" dirty="0" smtClean="0"/>
              <a:t>and from</a:t>
            </a:r>
            <a:r>
              <a:rPr lang="en-US" dirty="0"/>
              <a:t> </a:t>
            </a:r>
            <a:r>
              <a:rPr lang="en-US" dirty="0" smtClean="0"/>
              <a:t>Middle French</a:t>
            </a:r>
            <a:r>
              <a:rPr lang="en-US" dirty="0"/>
              <a:t> </a:t>
            </a:r>
            <a:r>
              <a:rPr lang="en-US" dirty="0" smtClean="0"/>
              <a:t>”</a:t>
            </a:r>
            <a:r>
              <a:rPr lang="en-US" dirty="0" err="1" smtClean="0"/>
              <a:t>banque</a:t>
            </a:r>
            <a:r>
              <a:rPr lang="en-US" dirty="0" smtClean="0"/>
              <a:t>”, </a:t>
            </a:r>
            <a:r>
              <a:rPr lang="en-US" dirty="0"/>
              <a:t>from Old Italian </a:t>
            </a:r>
            <a:r>
              <a:rPr lang="en-US" dirty="0" smtClean="0"/>
              <a:t>”</a:t>
            </a:r>
            <a:r>
              <a:rPr lang="en-US" dirty="0" err="1" smtClean="0"/>
              <a:t>banco</a:t>
            </a:r>
            <a:r>
              <a:rPr lang="en-US" dirty="0" smtClean="0"/>
              <a:t>”, </a:t>
            </a:r>
            <a:r>
              <a:rPr lang="en-US" dirty="0"/>
              <a:t>meaning "table", from Old High German banc, bank "bench, counter". </a:t>
            </a:r>
          </a:p>
        </p:txBody>
      </p:sp>
      <p:pic>
        <p:nvPicPr>
          <p:cNvPr id="4098" name="Picture 2" descr="C:\Users\commerceS2\Desktop\Gokila\ba4.jpg"/>
          <p:cNvPicPr>
            <a:picLocks noChangeAspect="1" noChangeArrowheads="1"/>
          </p:cNvPicPr>
          <p:nvPr/>
        </p:nvPicPr>
        <p:blipFill>
          <a:blip r:embed="rId2"/>
          <a:srcRect/>
          <a:stretch>
            <a:fillRect/>
          </a:stretch>
        </p:blipFill>
        <p:spPr bwMode="auto">
          <a:xfrm>
            <a:off x="5257800" y="1752600"/>
            <a:ext cx="3657600" cy="40386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 of Banking in India</a:t>
            </a:r>
            <a:endParaRPr lang="en-US" dirty="0"/>
          </a:p>
        </p:txBody>
      </p:sp>
      <p:sp>
        <p:nvSpPr>
          <p:cNvPr id="3" name="Content Placeholder 2"/>
          <p:cNvSpPr>
            <a:spLocks noGrp="1"/>
          </p:cNvSpPr>
          <p:nvPr>
            <p:ph idx="1"/>
          </p:nvPr>
        </p:nvSpPr>
        <p:spPr/>
        <p:txBody>
          <a:bodyPr/>
          <a:lstStyle/>
          <a:p>
            <a:r>
              <a:rPr lang="en-US" dirty="0"/>
              <a:t>Bank of </a:t>
            </a:r>
            <a:r>
              <a:rPr lang="en-US" dirty="0" smtClean="0"/>
              <a:t>Hindustan  </a:t>
            </a:r>
            <a:r>
              <a:rPr lang="en-US" dirty="0"/>
              <a:t> </a:t>
            </a:r>
            <a:r>
              <a:rPr lang="en-US" i="1" dirty="0" smtClean="0"/>
              <a:t>- </a:t>
            </a:r>
            <a:r>
              <a:rPr lang="en-US" dirty="0" smtClean="0"/>
              <a:t>1770 </a:t>
            </a:r>
            <a:r>
              <a:rPr lang="en-US" dirty="0"/>
              <a:t>and liquidated in </a:t>
            </a:r>
            <a:r>
              <a:rPr lang="en-US" dirty="0" smtClean="0"/>
              <a:t>1829–32</a:t>
            </a:r>
          </a:p>
          <a:p>
            <a:r>
              <a:rPr lang="en-US" dirty="0"/>
              <a:t>General Bank of </a:t>
            </a:r>
            <a:r>
              <a:rPr lang="en-US" dirty="0" smtClean="0"/>
              <a:t>India - 1786 </a:t>
            </a:r>
            <a:r>
              <a:rPr lang="en-US" dirty="0"/>
              <a:t>but failed in </a:t>
            </a:r>
            <a:r>
              <a:rPr lang="en-US" dirty="0" smtClean="0"/>
              <a:t>1791</a:t>
            </a:r>
          </a:p>
          <a:p>
            <a:r>
              <a:rPr lang="en-US" dirty="0"/>
              <a:t>The largest bank, and the oldest still in existence, is the State Bank of India (S.B.I</a:t>
            </a:r>
            <a:r>
              <a:rPr lang="en-US" dirty="0" smtClean="0"/>
              <a:t>)</a:t>
            </a:r>
          </a:p>
          <a:p>
            <a:r>
              <a:rPr lang="en-US" dirty="0"/>
              <a:t> Reserve Bank of </a:t>
            </a:r>
            <a:r>
              <a:rPr lang="en-US" dirty="0" smtClean="0"/>
              <a:t>India was </a:t>
            </a:r>
            <a:r>
              <a:rPr lang="en-US" dirty="0"/>
              <a:t>established in 1935, under the Reserve Bank of India Act, 1934.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Bank of India</a:t>
            </a:r>
            <a:endParaRPr lang="en-US" dirty="0"/>
          </a:p>
        </p:txBody>
      </p:sp>
      <p:sp>
        <p:nvSpPr>
          <p:cNvPr id="3" name="Content Placeholder 2"/>
          <p:cNvSpPr>
            <a:spLocks noGrp="1"/>
          </p:cNvSpPr>
          <p:nvPr>
            <p:ph idx="1"/>
          </p:nvPr>
        </p:nvSpPr>
        <p:spPr>
          <a:xfrm>
            <a:off x="228600" y="1600200"/>
            <a:ext cx="6172200" cy="5029200"/>
          </a:xfrm>
        </p:spPr>
        <p:txBody>
          <a:bodyPr>
            <a:normAutofit fontScale="85000" lnSpcReduction="10000"/>
          </a:bodyPr>
          <a:lstStyle/>
          <a:p>
            <a:r>
              <a:rPr lang="en-US" dirty="0" smtClean="0"/>
              <a:t>It was </a:t>
            </a:r>
            <a:r>
              <a:rPr lang="en-US" dirty="0"/>
              <a:t>originated and started working as the Bank of </a:t>
            </a:r>
            <a:r>
              <a:rPr lang="en-US" dirty="0" smtClean="0"/>
              <a:t>Calcutta in </a:t>
            </a:r>
            <a:r>
              <a:rPr lang="en-US" dirty="0"/>
              <a:t>mid-June 1806</a:t>
            </a:r>
            <a:r>
              <a:rPr lang="en-US" dirty="0" smtClean="0"/>
              <a:t>.</a:t>
            </a:r>
          </a:p>
          <a:p>
            <a:r>
              <a:rPr lang="en-US" dirty="0"/>
              <a:t>In 1809, it was renamed as the Bank of </a:t>
            </a:r>
            <a:r>
              <a:rPr lang="en-US" dirty="0" smtClean="0"/>
              <a:t>Bengal.</a:t>
            </a:r>
          </a:p>
          <a:p>
            <a:r>
              <a:rPr lang="en-US" dirty="0" smtClean="0"/>
              <a:t>The </a:t>
            </a:r>
            <a:r>
              <a:rPr lang="en-US" dirty="0"/>
              <a:t>other two were the Bank of Bombay in 1840 and the Bank of Madras in </a:t>
            </a:r>
            <a:r>
              <a:rPr lang="en-US" dirty="0" smtClean="0"/>
              <a:t>1843.</a:t>
            </a:r>
          </a:p>
          <a:p>
            <a:r>
              <a:rPr lang="en-US" dirty="0"/>
              <a:t>The three banks were merged in 1921 to form the Imperial Bank of India, which upon India's independence, became the State Bank of </a:t>
            </a:r>
            <a:r>
              <a:rPr lang="en-US" dirty="0" smtClean="0"/>
              <a:t>India in </a:t>
            </a:r>
            <a:r>
              <a:rPr lang="en-US" dirty="0"/>
              <a:t>1955.</a:t>
            </a:r>
          </a:p>
        </p:txBody>
      </p:sp>
      <p:pic>
        <p:nvPicPr>
          <p:cNvPr id="5122" name="Picture 2" descr="C:\Users\commerceS2\Desktop\Gokila\ba5.jpg"/>
          <p:cNvPicPr>
            <a:picLocks noChangeAspect="1" noChangeArrowheads="1"/>
          </p:cNvPicPr>
          <p:nvPr/>
        </p:nvPicPr>
        <p:blipFill>
          <a:blip r:embed="rId2"/>
          <a:srcRect/>
          <a:stretch>
            <a:fillRect/>
          </a:stretch>
        </p:blipFill>
        <p:spPr bwMode="auto">
          <a:xfrm>
            <a:off x="6324600" y="1752600"/>
            <a:ext cx="2819400" cy="48006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Indian Banking System</a:t>
            </a:r>
            <a:endParaRPr lang="en-US" dirty="0"/>
          </a:p>
        </p:txBody>
      </p:sp>
      <p:sp>
        <p:nvSpPr>
          <p:cNvPr id="3" name="Content Placeholder 2"/>
          <p:cNvSpPr>
            <a:spLocks noGrp="1"/>
          </p:cNvSpPr>
          <p:nvPr>
            <p:ph idx="1"/>
          </p:nvPr>
        </p:nvSpPr>
        <p:spPr/>
        <p:txBody>
          <a:bodyPr/>
          <a:lstStyle/>
          <a:p>
            <a:endParaRPr lang="en-US" dirty="0"/>
          </a:p>
        </p:txBody>
      </p:sp>
      <p:pic>
        <p:nvPicPr>
          <p:cNvPr id="6146" name="Picture 2" descr="C:\Users\commerceS2\Desktop\Gokila\ba6.jpg"/>
          <p:cNvPicPr>
            <a:picLocks noChangeAspect="1" noChangeArrowheads="1"/>
          </p:cNvPicPr>
          <p:nvPr/>
        </p:nvPicPr>
        <p:blipFill>
          <a:blip r:embed="rId2"/>
          <a:srcRect/>
          <a:stretch>
            <a:fillRect/>
          </a:stretch>
        </p:blipFill>
        <p:spPr bwMode="auto">
          <a:xfrm>
            <a:off x="304800" y="1419224"/>
            <a:ext cx="8534400" cy="543877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Reserve Bank of India</a:t>
            </a:r>
            <a:endParaRPr lang="en-US" dirty="0"/>
          </a:p>
        </p:txBody>
      </p:sp>
      <p:sp>
        <p:nvSpPr>
          <p:cNvPr id="3" name="Content Placeholder 2"/>
          <p:cNvSpPr>
            <a:spLocks noGrp="1"/>
          </p:cNvSpPr>
          <p:nvPr>
            <p:ph idx="1"/>
          </p:nvPr>
        </p:nvSpPr>
        <p:spPr>
          <a:xfrm>
            <a:off x="457200" y="1600200"/>
            <a:ext cx="5029200" cy="4525963"/>
          </a:xfrm>
        </p:spPr>
        <p:txBody>
          <a:bodyPr>
            <a:normAutofit fontScale="85000" lnSpcReduction="10000"/>
          </a:bodyPr>
          <a:lstStyle/>
          <a:p>
            <a:r>
              <a:rPr lang="en-US" dirty="0" smtClean="0"/>
              <a:t>Reserve Bank of India (RBI) is India's central banking institution, which controls the monetary policy of the Indian rupee. It commenced its operations on 1 April 1935 in accordance with the Reserve Bank of India Act, </a:t>
            </a:r>
            <a:r>
              <a:rPr lang="en-US" dirty="0" smtClean="0"/>
              <a:t>1934.</a:t>
            </a:r>
          </a:p>
          <a:p>
            <a:r>
              <a:rPr lang="en-US" dirty="0" smtClean="0"/>
              <a:t>Headquarters – Mumbai</a:t>
            </a:r>
          </a:p>
          <a:p>
            <a:r>
              <a:rPr lang="en-US" dirty="0" smtClean="0"/>
              <a:t>Present Governor – </a:t>
            </a:r>
            <a:r>
              <a:rPr lang="en-US" dirty="0" err="1" smtClean="0"/>
              <a:t>Urjit</a:t>
            </a:r>
            <a:r>
              <a:rPr lang="en-US" dirty="0" smtClean="0"/>
              <a:t> Patel</a:t>
            </a:r>
            <a:endParaRPr lang="en-US" dirty="0"/>
          </a:p>
        </p:txBody>
      </p:sp>
      <p:pic>
        <p:nvPicPr>
          <p:cNvPr id="1026" name="Picture 2" descr="C:\Users\commerceS2\Desktop\Gokila\ba7.jpg"/>
          <p:cNvPicPr>
            <a:picLocks noChangeAspect="1" noChangeArrowheads="1"/>
          </p:cNvPicPr>
          <p:nvPr/>
        </p:nvPicPr>
        <p:blipFill>
          <a:blip r:embed="rId2"/>
          <a:srcRect/>
          <a:stretch>
            <a:fillRect/>
          </a:stretch>
        </p:blipFill>
        <p:spPr bwMode="auto">
          <a:xfrm>
            <a:off x="5562600" y="1981200"/>
            <a:ext cx="3352800" cy="39624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Scheduled Commercial Banks</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4724400" cy="4876800"/>
          </a:xfrm>
        </p:spPr>
        <p:txBody>
          <a:bodyPr>
            <a:normAutofit fontScale="92500" lnSpcReduction="10000"/>
          </a:bodyPr>
          <a:lstStyle/>
          <a:p>
            <a:r>
              <a:rPr lang="en-US" dirty="0" smtClean="0"/>
              <a:t>Scheduled commercial banks are those banks which are included in the Schedule II of RBI Act, 1934. Scheduled commercial banks carry out the normal business of banking activities such as accepting deposits, giving loans and other banking services.</a:t>
            </a:r>
            <a:endParaRPr lang="en-US" dirty="0"/>
          </a:p>
        </p:txBody>
      </p:sp>
      <p:pic>
        <p:nvPicPr>
          <p:cNvPr id="2050" name="Picture 2" descr="C:\Users\commerceS2\Desktop\Gokila\ba8.jpg"/>
          <p:cNvPicPr>
            <a:picLocks noChangeAspect="1" noChangeArrowheads="1"/>
          </p:cNvPicPr>
          <p:nvPr/>
        </p:nvPicPr>
        <p:blipFill>
          <a:blip r:embed="rId2"/>
          <a:srcRect/>
          <a:stretch>
            <a:fillRect/>
          </a:stretch>
        </p:blipFill>
        <p:spPr bwMode="auto">
          <a:xfrm>
            <a:off x="5181600" y="1676400"/>
            <a:ext cx="3962400" cy="45720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255</Words>
  <Application>Microsoft Office PowerPoint</Application>
  <PresentationFormat>On-screen Show (4:3)</PresentationFormat>
  <Paragraphs>29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Banking</vt:lpstr>
      <vt:lpstr>Meaning of Banking</vt:lpstr>
      <vt:lpstr>Definition of Banking</vt:lpstr>
      <vt:lpstr>History of Bank</vt:lpstr>
      <vt:lpstr>Evolution of Banking in India</vt:lpstr>
      <vt:lpstr>State Bank of India</vt:lpstr>
      <vt:lpstr>Structure of Indian Banking System</vt:lpstr>
      <vt:lpstr>Reserve Bank of India</vt:lpstr>
      <vt:lpstr>Scheduled Commercial Banks </vt:lpstr>
      <vt:lpstr>Non-Scheduled Banks</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Banking</dc:title>
  <dc:creator>commerceS2</dc:creator>
  <cp:lastModifiedBy>commerceS2</cp:lastModifiedBy>
  <cp:revision>5</cp:revision>
  <dcterms:created xsi:type="dcterms:W3CDTF">2018-11-22T08:41:54Z</dcterms:created>
  <dcterms:modified xsi:type="dcterms:W3CDTF">2018-11-24T09:09:06Z</dcterms:modified>
</cp:coreProperties>
</file>